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378" r:id="rId25"/>
    <p:sldId id="379" r:id="rId26"/>
    <p:sldId id="380" r:id="rId27"/>
    <p:sldId id="397" r:id="rId28"/>
    <p:sldId id="343" r:id="rId29"/>
    <p:sldId id="346" r:id="rId30"/>
    <p:sldId id="350" r:id="rId31"/>
    <p:sldId id="404" r:id="rId32"/>
    <p:sldId id="405" r:id="rId33"/>
    <p:sldId id="403" r:id="rId34"/>
    <p:sldId id="402" r:id="rId35"/>
    <p:sldId id="398" r:id="rId36"/>
    <p:sldId id="399" r:id="rId37"/>
    <p:sldId id="400" r:id="rId38"/>
    <p:sldId id="401" r:id="rId39"/>
    <p:sldId id="375" r:id="rId40"/>
    <p:sldId id="376" r:id="rId41"/>
    <p:sldId id="368" r:id="rId42"/>
    <p:sldId id="365" r:id="rId43"/>
    <p:sldId id="351" r:id="rId44"/>
    <p:sldId id="352" r:id="rId45"/>
    <p:sldId id="338" r:id="rId46"/>
    <p:sldId id="316" r:id="rId47"/>
    <p:sldId id="35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62918"/>
  </p:normalViewPr>
  <p:slideViewPr>
    <p:cSldViewPr snapToGrid="0" snapToObjects="1" showGuides="1">
      <p:cViewPr>
        <p:scale>
          <a:sx n="84" d="100"/>
          <a:sy n="84" d="100"/>
        </p:scale>
        <p:origin x="440" y="14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1572443248"/>
        <c:axId val="-1572478352"/>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572254320"/>
        <c:axId val="-1572363056"/>
      </c:barChart>
      <c:catAx>
        <c:axId val="-1572443248"/>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1572478352"/>
        <c:crossesAt val="0.0"/>
        <c:auto val="1"/>
        <c:lblAlgn val="ctr"/>
        <c:lblOffset val="100"/>
        <c:noMultiLvlLbl val="0"/>
      </c:catAx>
      <c:valAx>
        <c:axId val="-1572478352"/>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1572443248"/>
        <c:crosses val="autoZero"/>
        <c:crossBetween val="between"/>
      </c:valAx>
      <c:valAx>
        <c:axId val="-1572363056"/>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572254320"/>
        <c:crosses val="max"/>
        <c:crossBetween val="between"/>
      </c:valAx>
      <c:catAx>
        <c:axId val="-1572254320"/>
        <c:scaling>
          <c:orientation val="minMax"/>
        </c:scaling>
        <c:delete val="1"/>
        <c:axPos val="b"/>
        <c:numFmt formatCode="General" sourceLinked="1"/>
        <c:majorTickMark val="out"/>
        <c:minorTickMark val="none"/>
        <c:tickLblPos val="nextTo"/>
        <c:crossAx val="-1572363056"/>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1518140880"/>
        <c:axId val="-1518150896"/>
      </c:scatterChart>
      <c:valAx>
        <c:axId val="-1518140880"/>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518150896"/>
        <c:crosses val="autoZero"/>
        <c:crossBetween val="midCat"/>
      </c:valAx>
      <c:valAx>
        <c:axId val="-1518150896"/>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518140880"/>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1428908864"/>
        <c:axId val="-1428430576"/>
      </c:barChart>
      <c:catAx>
        <c:axId val="-1428908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8430576"/>
        <c:crosses val="autoZero"/>
        <c:auto val="1"/>
        <c:lblAlgn val="ctr"/>
        <c:lblOffset val="100"/>
        <c:noMultiLvlLbl val="0"/>
      </c:catAx>
      <c:valAx>
        <c:axId val="-14284305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8908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performance variability such as contention at a memory and a processor. 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4.5%and 50% depending on the particular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that while </a:t>
            </a:r>
            <a:r>
              <a:rPr lang="en-US" sz="600" baseline="0" dirty="0" err="1" smtClean="0"/>
              <a:t>dRMT</a:t>
            </a:r>
            <a:r>
              <a:rPr lang="en-US" sz="600" baseline="0" dirty="0" smtClean="0"/>
              <a:t> takes up a few mm^2 more in chip area. But, this is small relative to switching chips that have an area of several hundred mm^2</a:t>
            </a:r>
            <a:r>
              <a:rPr lang="en-US" sz="600" baseline="0" dirty="0" smtClean="0"/>
              <a:t>.</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a:t>
            </a:r>
            <a:r>
              <a:rPr lang="en-US" baseline="0" dirty="0" smtClean="0"/>
              <a:t> general, scheduling and placement are coupled. For instance, in RMT, you need to know which stage a table is located in because you can only schedule matches and actions for that table in that stage.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But, in </a:t>
            </a:r>
            <a:r>
              <a:rPr lang="en-US" baseline="0" dirty="0" err="1" smtClean="0"/>
              <a:t>dRMT</a:t>
            </a:r>
            <a:r>
              <a:rPr lang="en-US" baseline="0" dirty="0" smtClean="0"/>
              <a:t>, we can prove that the crossbar decouples these two problems. This means that you can place your tables in memory clusters first. Then, regardless of the table placement, you can schedule operations on these tables at any processor. This is because the crossbar allows any processor to lookup tables in any memory cluster. The only </a:t>
            </a:r>
            <a:r>
              <a:rPr lang="en-US" baseline="0" dirty="0" err="1" smtClean="0"/>
              <a:t>restricton</a:t>
            </a:r>
            <a:r>
              <a:rPr lang="en-US" baseline="0" dirty="0" smtClean="0"/>
              <a:t> is that neither the processor nor the memory oversubscribes the crossbar by sending or receiving more keys than the crossbar can </a:t>
            </a:r>
            <a:r>
              <a:rPr lang="en-US" baseline="0" dirty="0" smtClean="0"/>
              <a:t>carry, which is quite easy to enforce.</a:t>
            </a: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In this talk, we’ll focus on the scheduling problem. Prior work already handles table placement for RMT, and we can repurpose this for </a:t>
            </a:r>
            <a:r>
              <a:rPr lang="en-US" baseline="0" dirty="0" err="1" smtClean="0"/>
              <a:t>dRMT</a:t>
            </a:r>
            <a:r>
              <a:rPr lang="en-US" baseline="0" dirty="0" smtClean="0"/>
              <a:t> as well.</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r>
              <a:rPr lang="en-US" baseline="0" dirty="0" smtClean="0"/>
              <a:t>.</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326032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31</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32</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35</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36</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47</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a:t>
            </a:r>
            <a:r>
              <a:rPr lang="en-US" baseline="0" dirty="0" smtClean="0"/>
              <a:t>Similarly, the action units are unused until the last stage because it is not clear until then what action to carry out.</a:t>
            </a:r>
          </a:p>
          <a:p>
            <a:endParaRPr lang="en-US" baseline="0" dirty="0" smtClean="0"/>
          </a:p>
          <a:p>
            <a:r>
              <a:rPr lang="en-US" baseline="0" dirty="0" smtClean="0"/>
              <a:t>By </a:t>
            </a:r>
            <a:r>
              <a:rPr lang="en-US" baseline="0" dirty="0" smtClean="0"/>
              <a:t>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6.xml"/><Relationship Id="rId5" Type="http://schemas.openxmlformats.org/officeDocument/2006/relationships/notesSlide" Target="../notesSlides/notesSlide12.xml"/><Relationship Id="rId6" Type="http://schemas.openxmlformats.org/officeDocument/2006/relationships/image" Target="../media/image5.png"/><Relationship Id="rId1" Type="http://schemas.openxmlformats.org/officeDocument/2006/relationships/tags" Target="../tags/tag9.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5.png"/><Relationship Id="rId1" Type="http://schemas.openxmlformats.org/officeDocument/2006/relationships/tags" Target="../tags/tag10.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6.xml"/><Relationship Id="rId5" Type="http://schemas.openxmlformats.org/officeDocument/2006/relationships/notesSlide" Target="../notesSlides/notesSlide14.xml"/><Relationship Id="rId6" Type="http://schemas.openxmlformats.org/officeDocument/2006/relationships/image" Target="../media/image5.png"/><Relationship Id="rId1" Type="http://schemas.openxmlformats.org/officeDocument/2006/relationships/tags" Target="../tags/tag11.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6.xml"/><Relationship Id="rId5" Type="http://schemas.openxmlformats.org/officeDocument/2006/relationships/notesSlide" Target="../notesSlides/notesSlide15.xml"/><Relationship Id="rId6" Type="http://schemas.openxmlformats.org/officeDocument/2006/relationships/image" Target="../media/image5.png"/><Relationship Id="rId1" Type="http://schemas.openxmlformats.org/officeDocument/2006/relationships/tags" Target="../tags/tag12.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4" Type="http://schemas.openxmlformats.org/officeDocument/2006/relationships/slideLayout" Target="../slideLayouts/slideLayout6.xml"/><Relationship Id="rId5" Type="http://schemas.openxmlformats.org/officeDocument/2006/relationships/notesSlide" Target="../notesSlides/notesSlide18.xml"/><Relationship Id="rId6" Type="http://schemas.openxmlformats.org/officeDocument/2006/relationships/image" Target="../media/image5.png"/><Relationship Id="rId1" Type="http://schemas.openxmlformats.org/officeDocument/2006/relationships/tags" Target="../tags/tag13.xml"/><Relationship Id="rId2" Type="http://schemas.microsoft.com/office/2007/relationships/media"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4" Type="http://schemas.openxmlformats.org/officeDocument/2006/relationships/slideLayout" Target="../slideLayouts/slideLayout6.xml"/><Relationship Id="rId5" Type="http://schemas.openxmlformats.org/officeDocument/2006/relationships/notesSlide" Target="../notesSlides/notesSlide19.xml"/><Relationship Id="rId6" Type="http://schemas.openxmlformats.org/officeDocument/2006/relationships/image" Target="../media/image5.png"/><Relationship Id="rId1" Type="http://schemas.openxmlformats.org/officeDocument/2006/relationships/tags" Target="../tags/tag14.xml"/><Relationship Id="rId2" Type="http://schemas.microsoft.com/office/2007/relationships/media" Target="../media/media19.m4a"/></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5.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microsoft.com/office/2007/relationships/media" Target="../media/media22.m4a"/><Relationship Id="rId2" Type="http://schemas.openxmlformats.org/officeDocument/2006/relationships/audio" Target="../media/media22.m4a"/><Relationship Id="rId3" Type="http://schemas.openxmlformats.org/officeDocument/2006/relationships/slideLayout" Target="../slideLayouts/slideLayout6.xml"/><Relationship Id="rId4"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hart" Target="../charts/char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chart" Target="../charts/char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chart" Target="../charts/char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11" name="Sound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xmlns:p14="http://schemas.microsoft.com/office/powerpoint/2010/main">
    <mc:Choice Requires="p14">
      <p:transition spd="slow" p14:dur="2000" advTm="10067"/>
    </mc:Choice>
    <mc:Fallback xmlns="">
      <p:transition spd="slow" advTm="10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xmlns:p14="http://schemas.microsoft.com/office/powerpoint/2010/main">
    <mc:Choice Requires="p14">
      <p:transition spd="slow" p14:dur="2000" advTm="37313"/>
    </mc:Choice>
    <mc:Fallback xmlns="">
      <p:transition spd="slow" advTm="37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Can </a:t>
            </a:r>
            <a:r>
              <a:rPr lang="en-US" sz="3200" dirty="0" err="1" smtClean="0"/>
              <a:t>dRMT</a:t>
            </a:r>
            <a:r>
              <a:rPr lang="en-US" sz="3200" dirty="0" smtClean="0"/>
              <a:t> provide deterministic performance guarantees?</a:t>
            </a:r>
            <a:endParaRPr lang="en-US" sz="800" dirty="0" smtClean="0"/>
          </a:p>
          <a:p>
            <a:pPr>
              <a:buFont typeface="Wingdings" charset="2"/>
              <a:buChar char="Ø"/>
            </a:pPr>
            <a:r>
              <a:rPr lang="en-US" dirty="0" smtClean="0">
                <a:solidFill>
                  <a:srgbClr val="0432FF"/>
                </a:solidFill>
              </a:rPr>
              <a:t>Yes. Compiler schedules programs </a:t>
            </a:r>
            <a:r>
              <a:rPr lang="en-US" dirty="0" smtClean="0">
                <a:solidFill>
                  <a:srgbClr val="0432FF"/>
                </a:solidFill>
              </a:rPr>
              <a:t>using an ILP to </a:t>
            </a:r>
            <a:r>
              <a:rPr lang="en-US" dirty="0" smtClean="0">
                <a:solidFill>
                  <a:srgbClr val="0432FF"/>
                </a:solidFill>
              </a:rPr>
              <a:t>eliminate </a:t>
            </a:r>
            <a:r>
              <a:rPr lang="en-US" dirty="0" smtClean="0">
                <a:solidFill>
                  <a:srgbClr val="0432FF"/>
                </a:solidFill>
              </a:rPr>
              <a:t>memory and processor </a:t>
            </a:r>
            <a:r>
              <a:rPr lang="en-US" dirty="0" smtClean="0">
                <a:solidFill>
                  <a:srgbClr val="0432FF"/>
                </a:solidFill>
              </a:rPr>
              <a:t>contention.</a:t>
            </a:r>
            <a:endParaRPr lang="en-US" dirty="0" smtClean="0">
              <a:solidFill>
                <a:srgbClr val="0432FF"/>
              </a:solidFill>
            </a:endParaRP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(4.5-50%) fewer 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xmlns:p14="http://schemas.microsoft.com/office/powerpoint/2010/main">
    <mc:Choice Requires="p14">
      <p:transition spd="slow" p14:dur="2000" advTm="111127"/>
    </mc:Choice>
    <mc:Fallback xmlns="">
      <p:transition spd="slow" advTm="111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5195143"/>
      </p:ext>
    </p:extLst>
  </p:cSld>
  <p:clrMapOvr>
    <a:masterClrMapping/>
  </p:clrMapOvr>
  <mc:AlternateContent xmlns:mc="http://schemas.openxmlformats.org/markup-compatibility/2006" xmlns:p14="http://schemas.microsoft.com/office/powerpoint/2010/main">
    <mc:Choice Requires="p14">
      <p:transition spd="slow" p14:dur="2000" advTm="37137"/>
    </mc:Choice>
    <mc:Fallback xmlns="">
      <p:transition spd="slow" advTm="37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endParaRPr lang="en-US" dirty="0"/>
          </a:p>
          <a:p>
            <a:endParaRPr lang="en-US" dirty="0" smtClean="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3192594"/>
      </p:ext>
    </p:extLst>
  </p:cSld>
  <p:clrMapOvr>
    <a:masterClrMapping/>
  </p:clrMapOvr>
  <mc:AlternateContent xmlns:mc="http://schemas.openxmlformats.org/markup-compatibility/2006" xmlns:p14="http://schemas.microsoft.com/office/powerpoint/2010/main">
    <mc:Choice Requires="p14">
      <p:transition spd="slow" p14:dur="2000" advTm="4156"/>
    </mc:Choice>
    <mc:Fallback xmlns="">
      <p:transition spd="slow" advTm="4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15311895"/>
      </p:ext>
    </p:extLst>
  </p:cSld>
  <p:clrMapOvr>
    <a:masterClrMapping/>
  </p:clrMapOvr>
  <mc:AlternateContent xmlns:mc="http://schemas.openxmlformats.org/markup-compatibility/2006" xmlns:p14="http://schemas.microsoft.com/office/powerpoint/2010/main">
    <mc:Choice Requires="p14">
      <p:transition spd="slow" p14:dur="2000" advTm="60972"/>
    </mc:Choice>
    <mc:Fallback xmlns="">
      <p:transition spd="slow" advTm="60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1">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3"/>
                </p:tgtEl>
              </p:cMediaNode>
            </p:audio>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11124"/>
      </p:ext>
    </p:extLst>
  </p:cSld>
  <p:clrMapOvr>
    <a:masterClrMapping/>
  </p:clrMapOvr>
  <mc:AlternateContent xmlns:mc="http://schemas.openxmlformats.org/markup-compatibility/2006" xmlns:p14="http://schemas.microsoft.com/office/powerpoint/2010/main">
    <mc:Choice Requires="p14">
      <p:transition spd="slow" p14:dur="2000" advTm="39717"/>
    </mc:Choice>
    <mc:Fallback xmlns="">
      <p:transition spd="slow" advTm="39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651553"/>
      </p:ext>
    </p:extLst>
  </p:cSld>
  <p:clrMapOvr>
    <a:masterClrMapping/>
  </p:clrMapOvr>
  <mc:AlternateContent xmlns:mc="http://schemas.openxmlformats.org/markup-compatibility/2006" xmlns:p14="http://schemas.microsoft.com/office/powerpoint/2010/main">
    <mc:Choice Requires="p14">
      <p:transition spd="slow" p14:dur="2000" advTm="14227"/>
    </mc:Choice>
    <mc:Fallback xmlns="">
      <p:transition spd="slow" advTm="14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250072"/>
      </p:ext>
    </p:extLst>
  </p:cSld>
  <p:clrMapOvr>
    <a:masterClrMapping/>
  </p:clrMapOvr>
  <mc:AlternateContent xmlns:mc="http://schemas.openxmlformats.org/markup-compatibility/2006" xmlns:p14="http://schemas.microsoft.com/office/powerpoint/2010/main">
    <mc:Choice Requires="p14">
      <p:transition spd="slow" p14:dur="2000" advTm="10409"/>
    </mc:Choice>
    <mc:Fallback xmlns="">
      <p:transition spd="slow" advTm="10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3014597"/>
      </p:ext>
    </p:extLst>
  </p:cSld>
  <p:clrMapOvr>
    <a:masterClrMapping/>
  </p:clrMapOvr>
  <mc:AlternateContent xmlns:mc="http://schemas.openxmlformats.org/markup-compatibility/2006" xmlns:p14="http://schemas.microsoft.com/office/powerpoint/2010/main">
    <mc:Choice Requires="p14">
      <p:transition spd="slow" p14:dur="2000" advTm="17163"/>
    </mc:Choice>
    <mc:Fallback xmlns="">
      <p:transition spd="slow" advTm="17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64087740"/>
      </p:ext>
    </p:extLst>
  </p:cSld>
  <p:clrMapOvr>
    <a:masterClrMapping/>
  </p:clrMapOvr>
  <mc:AlternateContent xmlns:mc="http://schemas.openxmlformats.org/markup-compatibility/2006" xmlns:p14="http://schemas.microsoft.com/office/powerpoint/2010/main">
    <mc:Choice Requires="p14">
      <p:transition spd="slow" p14:dur="2000" advTm="20813"/>
    </mc:Choice>
    <mc:Fallback xmlns="">
      <p:transition spd="slow" advTm="20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xmlns:p14="http://schemas.microsoft.com/office/powerpoint/2010/main">
    <mc:Choice Requires="p14">
      <p:transition spd="slow" p14:dur="2000" advTm="49534"/>
    </mc:Choice>
    <mc:Fallback xmlns="">
      <p:transition spd="slow" advTm="49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5"/>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339655"/>
      </p:ext>
    </p:extLst>
  </p:cSld>
  <p:clrMapOvr>
    <a:masterClrMapping/>
  </p:clrMapOvr>
  <mc:AlternateContent xmlns:mc="http://schemas.openxmlformats.org/markup-compatibility/2006" xmlns:p14="http://schemas.microsoft.com/office/powerpoint/2010/main">
    <mc:Choice Requires="p14">
      <p:transition spd="slow" p14:dur="2000" advTm="12658"/>
    </mc:Choice>
    <mc:Fallback xmlns="">
      <p:transition spd="slow" advTm="12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0700473"/>
      </p:ext>
    </p:extLst>
  </p:cSld>
  <p:clrMapOvr>
    <a:masterClrMapping/>
  </p:clrMapOvr>
  <mc:AlternateContent xmlns:mc="http://schemas.openxmlformats.org/markup-compatibility/2006" xmlns:p14="http://schemas.microsoft.com/office/powerpoint/2010/main">
    <mc:Choice Requires="p14">
      <p:transition spd="slow" p14:dur="2000" advTm="33186"/>
    </mc:Choice>
    <mc:Fallback xmlns="">
      <p:transition spd="slow" advTm="33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delays: 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latin typeface="Seravek" charset="0"/>
                <a:ea typeface="Seravek" charset="0"/>
                <a:cs typeface="Seravek" charset="0"/>
              </a:rPr>
              <a:t>Objective: Minimize </a:t>
            </a:r>
            <a:r>
              <a:rPr lang="en-US" sz="3200" dirty="0" smtClean="0">
                <a:latin typeface="Seravek" charset="0"/>
                <a:ea typeface="Seravek" charset="0"/>
                <a:cs typeface="Seravek" charset="0"/>
              </a:rPr>
              <a:t>max </a:t>
            </a:r>
            <a:r>
              <a:rPr lang="en-US" sz="3200" dirty="0" err="1" smtClean="0">
                <a:latin typeface="Seravek" charset="0"/>
                <a:ea typeface="Seravek" charset="0"/>
                <a:cs typeface="Seravek" charset="0"/>
              </a:rPr>
              <a:t>t</a:t>
            </a:r>
            <a:r>
              <a:rPr lang="en-US" sz="3200" baseline="-25000" dirty="0" err="1" smtClean="0">
                <a:latin typeface="Seravek" charset="0"/>
                <a:ea typeface="Seravek" charset="0"/>
                <a:cs typeface="Seravek" charset="0"/>
              </a:rPr>
              <a:t>i</a:t>
            </a:r>
            <a:endParaRPr lang="en-US" sz="3200" dirty="0">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151" name="TextBox 150"/>
          <p:cNvSpPr txBox="1"/>
          <p:nvPr/>
        </p:nvSpPr>
        <p:spPr>
          <a:xfrm>
            <a:off x="123097" y="804604"/>
            <a:ext cx="328936" cy="584775"/>
          </a:xfrm>
          <a:prstGeom prst="rect">
            <a:avLst/>
          </a:prstGeom>
          <a:noFill/>
        </p:spPr>
        <p:txBody>
          <a:bodyPr wrap="none" rtlCol="0">
            <a:spAutoFit/>
          </a:bodyPr>
          <a:lstStyle/>
          <a:p>
            <a:r>
              <a:rPr lang="en-US" sz="3200" dirty="0">
                <a:latin typeface="Seravek" charset="0"/>
                <a:ea typeface="Seravek" charset="0"/>
                <a:cs typeface="Seravek" charset="0"/>
              </a:rPr>
              <a:t>1</a:t>
            </a:r>
          </a:p>
        </p:txBody>
      </p:sp>
      <p:sp>
        <p:nvSpPr>
          <p:cNvPr id="152" name="TextBox 151"/>
          <p:cNvSpPr txBox="1"/>
          <p:nvPr/>
        </p:nvSpPr>
        <p:spPr>
          <a:xfrm>
            <a:off x="710110" y="804604"/>
            <a:ext cx="380232" cy="584775"/>
          </a:xfrm>
          <a:prstGeom prst="rect">
            <a:avLst/>
          </a:prstGeom>
          <a:noFill/>
        </p:spPr>
        <p:txBody>
          <a:bodyPr wrap="none" rtlCol="0">
            <a:spAutoFit/>
          </a:bodyPr>
          <a:lstStyle/>
          <a:p>
            <a:r>
              <a:rPr lang="en-US" sz="3200" dirty="0">
                <a:latin typeface="Seravek" charset="0"/>
                <a:ea typeface="Seravek" charset="0"/>
                <a:cs typeface="Seravek" charset="0"/>
              </a:rPr>
              <a:t>2</a:t>
            </a:r>
          </a:p>
        </p:txBody>
      </p:sp>
      <p:sp>
        <p:nvSpPr>
          <p:cNvPr id="153" name="TextBox 152"/>
          <p:cNvSpPr txBox="1"/>
          <p:nvPr/>
        </p:nvSpPr>
        <p:spPr>
          <a:xfrm>
            <a:off x="1252329" y="804604"/>
            <a:ext cx="383438" cy="584775"/>
          </a:xfrm>
          <a:prstGeom prst="rect">
            <a:avLst/>
          </a:prstGeom>
          <a:noFill/>
        </p:spPr>
        <p:txBody>
          <a:bodyPr wrap="none" rtlCol="0">
            <a:spAutoFit/>
          </a:bodyPr>
          <a:lstStyle/>
          <a:p>
            <a:r>
              <a:rPr lang="en-US" sz="3200" dirty="0">
                <a:latin typeface="Seravek" charset="0"/>
                <a:ea typeface="Seravek" charset="0"/>
                <a:cs typeface="Seravek" charset="0"/>
              </a:rPr>
              <a:t>3</a:t>
            </a:r>
          </a:p>
        </p:txBody>
      </p:sp>
      <p:sp>
        <p:nvSpPr>
          <p:cNvPr id="154" name="TextBox 153"/>
          <p:cNvSpPr txBox="1"/>
          <p:nvPr/>
        </p:nvSpPr>
        <p:spPr>
          <a:xfrm>
            <a:off x="1804900" y="804604"/>
            <a:ext cx="404278" cy="584775"/>
          </a:xfrm>
          <a:prstGeom prst="rect">
            <a:avLst/>
          </a:prstGeom>
          <a:noFill/>
        </p:spPr>
        <p:txBody>
          <a:bodyPr wrap="none" rtlCol="0">
            <a:spAutoFit/>
          </a:bodyPr>
          <a:lstStyle/>
          <a:p>
            <a:r>
              <a:rPr lang="en-US" sz="3200" dirty="0">
                <a:latin typeface="Seravek" charset="0"/>
                <a:ea typeface="Seravek" charset="0"/>
                <a:cs typeface="Seravek" charset="0"/>
              </a:rPr>
              <a:t>4</a:t>
            </a:r>
          </a:p>
        </p:txBody>
      </p:sp>
      <p:sp>
        <p:nvSpPr>
          <p:cNvPr id="155" name="TextBox 154"/>
          <p:cNvSpPr txBox="1"/>
          <p:nvPr/>
        </p:nvSpPr>
        <p:spPr>
          <a:xfrm>
            <a:off x="2360677" y="804604"/>
            <a:ext cx="393056" cy="584775"/>
          </a:xfrm>
          <a:prstGeom prst="rect">
            <a:avLst/>
          </a:prstGeom>
          <a:noFill/>
        </p:spPr>
        <p:txBody>
          <a:bodyPr wrap="none" rtlCol="0">
            <a:spAutoFit/>
          </a:bodyPr>
          <a:lstStyle/>
          <a:p>
            <a:r>
              <a:rPr lang="en-US" sz="3200" dirty="0">
                <a:latin typeface="Seravek" charset="0"/>
                <a:ea typeface="Seravek" charset="0"/>
                <a:cs typeface="Seravek" charset="0"/>
              </a:rPr>
              <a:t>5</a:t>
            </a:r>
          </a:p>
        </p:txBody>
      </p:sp>
      <p:sp>
        <p:nvSpPr>
          <p:cNvPr id="160" name="TextBox 159"/>
          <p:cNvSpPr txBox="1"/>
          <p:nvPr/>
        </p:nvSpPr>
        <p:spPr>
          <a:xfrm>
            <a:off x="2937294" y="804604"/>
            <a:ext cx="409086" cy="584775"/>
          </a:xfrm>
          <a:prstGeom prst="rect">
            <a:avLst/>
          </a:prstGeom>
          <a:noFill/>
        </p:spPr>
        <p:txBody>
          <a:bodyPr wrap="none" rtlCol="0">
            <a:spAutoFit/>
          </a:bodyPr>
          <a:lstStyle/>
          <a:p>
            <a:r>
              <a:rPr lang="en-US" sz="3200" dirty="0">
                <a:latin typeface="Seravek" charset="0"/>
                <a:ea typeface="Seravek" charset="0"/>
                <a:cs typeface="Seravek" charset="0"/>
              </a:rPr>
              <a:t>6</a:t>
            </a: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Seravek" charset="0"/>
                <a:ea typeface="Seravek" charset="0"/>
                <a:cs typeface="Seravek" charset="0"/>
              </a:rPr>
              <a:t>1. Write </a:t>
            </a:r>
            <a:r>
              <a:rPr lang="en-US" sz="3200" dirty="0" err="1">
                <a:latin typeface="Seravek" charset="0"/>
                <a:ea typeface="Seravek" charset="0"/>
                <a:cs typeface="Seravek" charset="0"/>
              </a:rPr>
              <a:t>t</a:t>
            </a:r>
            <a:r>
              <a:rPr lang="en-US" sz="3200" baseline="-25000" dirty="0" err="1">
                <a:latin typeface="Seravek" charset="0"/>
                <a:ea typeface="Seravek" charset="0"/>
                <a:cs typeface="Seravek" charset="0"/>
              </a:rPr>
              <a:t>i</a:t>
            </a:r>
            <a:r>
              <a:rPr lang="en-US" sz="3200" dirty="0">
                <a:latin typeface="Seravek" charset="0"/>
                <a:ea typeface="Seravek" charset="0"/>
                <a:cs typeface="Seravek" charset="0"/>
              </a:rPr>
              <a:t> = 2</a:t>
            </a:r>
            <a:r>
              <a:rPr lang="en-US" sz="3200" dirty="0" smtClean="0">
                <a:latin typeface="Seravek" charset="0"/>
                <a:ea typeface="Seravek" charset="0"/>
                <a:cs typeface="Seravek" charset="0"/>
              </a:rPr>
              <a:t> </a:t>
            </a:r>
            <a:r>
              <a:rPr lang="en-US" sz="3200" dirty="0">
                <a:latin typeface="Seravek" charset="0"/>
                <a:ea typeface="Seravek" charset="0"/>
                <a:cs typeface="Seravek" charset="0"/>
              </a:rPr>
              <a:t>* q</a:t>
            </a:r>
            <a:r>
              <a:rPr lang="en-US" sz="3200" baseline="-25000" dirty="0">
                <a:latin typeface="Seravek" charset="0"/>
                <a:ea typeface="Seravek" charset="0"/>
                <a:cs typeface="Seravek" charset="0"/>
              </a:rPr>
              <a:t>i</a:t>
            </a:r>
            <a:r>
              <a:rPr lang="en-US" sz="3200" dirty="0">
                <a:latin typeface="Seravek" charset="0"/>
                <a:ea typeface="Seravek" charset="0"/>
                <a:cs typeface="Seravek" charset="0"/>
              </a:rPr>
              <a:t> + </a:t>
            </a:r>
            <a:r>
              <a:rPr lang="en-US" sz="3200" dirty="0" err="1" smtClean="0">
                <a:latin typeface="Seravek" charset="0"/>
                <a:ea typeface="Seravek" charset="0"/>
                <a:cs typeface="Seravek" charset="0"/>
              </a:rPr>
              <a:t>r</a:t>
            </a:r>
            <a:r>
              <a:rPr lang="en-US" sz="3200" baseline="-25000" dirty="0" err="1" smtClean="0">
                <a:latin typeface="Seravek" charset="0"/>
                <a:ea typeface="Seravek" charset="0"/>
                <a:cs typeface="Seravek" charset="0"/>
              </a:rPr>
              <a:t>i</a:t>
            </a:r>
            <a:r>
              <a:rPr lang="en-US" sz="3200" baseline="-25000" dirty="0" smtClean="0">
                <a:latin typeface="Seravek" charset="0"/>
                <a:ea typeface="Seravek" charset="0"/>
                <a:cs typeface="Seravek" charset="0"/>
              </a:rPr>
              <a:t>.</a:t>
            </a:r>
            <a:endParaRPr lang="en-US" sz="3200" baseline="-25000" dirty="0">
              <a:latin typeface="Seravek" charset="0"/>
              <a:ea typeface="Seravek" charset="0"/>
              <a:cs typeface="Seravek" charset="0"/>
            </a:endParaRPr>
          </a:p>
          <a:p>
            <a:pPr algn="ctr"/>
            <a:r>
              <a:rPr lang="en-US" sz="3200" dirty="0">
                <a:latin typeface="Seravek" charset="0"/>
                <a:ea typeface="Seravek" charset="0"/>
                <a:cs typeface="Seravek" charset="0"/>
              </a:rPr>
              <a:t>2. </a:t>
            </a:r>
            <a:r>
              <a:rPr lang="en-US" sz="3200" dirty="0" smtClean="0">
                <a:latin typeface="Seravek" charset="0"/>
                <a:ea typeface="Seravek" charset="0"/>
                <a:cs typeface="Seravek" charset="0"/>
              </a:rPr>
              <a:t>Group </a:t>
            </a:r>
            <a:r>
              <a:rPr lang="en-US" sz="3200" dirty="0">
                <a:latin typeface="Seravek" charset="0"/>
                <a:ea typeface="Seravek" charset="0"/>
                <a:cs typeface="Seravek" charset="0"/>
              </a:rPr>
              <a:t>all t with same </a:t>
            </a:r>
            <a:r>
              <a:rPr lang="en-US" sz="3200" dirty="0" smtClean="0">
                <a:latin typeface="Seravek" charset="0"/>
                <a:ea typeface="Seravek" charset="0"/>
                <a:cs typeface="Seravek" charset="0"/>
              </a:rPr>
              <a:t>r.</a:t>
            </a:r>
          </a:p>
          <a:p>
            <a:pPr algn="ctr"/>
            <a:r>
              <a:rPr lang="en-US" sz="3200" dirty="0" smtClean="0">
                <a:latin typeface="Seravek" charset="0"/>
                <a:ea typeface="Seravek" charset="0"/>
                <a:cs typeface="Seravek" charset="0"/>
              </a:rPr>
              <a:t>3. Enforce constraints</a:t>
            </a:r>
          </a:p>
          <a:p>
            <a:pPr algn="ctr"/>
            <a:r>
              <a:rPr lang="en-US" sz="3200" dirty="0" smtClean="0">
                <a:latin typeface="Seravek" charset="0"/>
                <a:ea typeface="Seravek" charset="0"/>
                <a:cs typeface="Seravek" charset="0"/>
              </a:rPr>
              <a:t>for each group.</a:t>
            </a:r>
            <a:endParaRPr lang="en-US" sz="3200" dirty="0">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93618200"/>
      </p:ext>
    </p:extLst>
  </p:cSld>
  <p:clrMapOvr>
    <a:masterClrMapping/>
  </p:clrMapOvr>
  <mc:AlternateContent xmlns:mc="http://schemas.openxmlformats.org/markup-compatibility/2006" xmlns:p14="http://schemas.microsoft.com/office/powerpoint/2010/main">
    <mc:Choice Requires="p14">
      <p:transition spd="slow" p14:dur="2000" advTm="6493"/>
    </mc:Choice>
    <mc:Fallback xmlns="">
      <p:transition spd="slow" advTm="6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2"/>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nodeType="afterEffect">
                                  <p:stCondLst>
                                    <p:cond delay="200"/>
                                  </p:stCondLst>
                                  <p:childTnLst>
                                    <p:set>
                                      <p:cBhvr>
                                        <p:cTn id="67" dur="1" fill="hold">
                                          <p:stCondLst>
                                            <p:cond delay="0"/>
                                          </p:stCondLst>
                                        </p:cTn>
                                        <p:tgtEl>
                                          <p:spTgt spid="432"/>
                                        </p:tgtEl>
                                        <p:attrNameLst>
                                          <p:attrName>style.visibility</p:attrName>
                                        </p:attrNameLst>
                                      </p:cBhvr>
                                      <p:to>
                                        <p:strVal val="visible"/>
                                      </p:to>
                                    </p:set>
                                  </p:childTnLst>
                                </p:cTn>
                              </p:par>
                            </p:childTnLst>
                          </p:cTn>
                        </p:par>
                        <p:par>
                          <p:cTn id="68" fill="hold">
                            <p:stCondLst>
                              <p:cond delay="200"/>
                            </p:stCondLst>
                            <p:childTnLst>
                              <p:par>
                                <p:cTn id="69" presetID="1" presetClass="entr" presetSubtype="0" fill="hold" nodeType="afterEffect">
                                  <p:stCondLst>
                                    <p:cond delay="200"/>
                                  </p:stCondLst>
                                  <p:childTnLst>
                                    <p:set>
                                      <p:cBhvr>
                                        <p:cTn id="70" dur="1" fill="hold">
                                          <p:stCondLst>
                                            <p:cond delay="0"/>
                                          </p:stCondLst>
                                        </p:cTn>
                                        <p:tgtEl>
                                          <p:spTgt spid="442"/>
                                        </p:tgtEl>
                                        <p:attrNameLst>
                                          <p:attrName>style.visibility</p:attrName>
                                        </p:attrNameLst>
                                      </p:cBhvr>
                                      <p:to>
                                        <p:strVal val="visible"/>
                                      </p:to>
                                    </p:set>
                                  </p:childTnLst>
                                </p:cTn>
                              </p:par>
                            </p:childTnLst>
                          </p:cTn>
                        </p:par>
                        <p:par>
                          <p:cTn id="71" fill="hold">
                            <p:stCondLst>
                              <p:cond delay="400"/>
                            </p:stCondLst>
                            <p:childTnLst>
                              <p:par>
                                <p:cTn id="72" presetID="1" presetClass="entr" presetSubtype="0" fill="hold" nodeType="afterEffect">
                                  <p:stCondLst>
                                    <p:cond delay="200"/>
                                  </p:stCondLst>
                                  <p:childTnLst>
                                    <p:set>
                                      <p:cBhvr>
                                        <p:cTn id="73" dur="1" fill="hold">
                                          <p:stCondLst>
                                            <p:cond delay="0"/>
                                          </p:stCondLst>
                                        </p:cTn>
                                        <p:tgtEl>
                                          <p:spTgt spid="452"/>
                                        </p:tgtEl>
                                        <p:attrNameLst>
                                          <p:attrName>style.visibility</p:attrName>
                                        </p:attrNameLst>
                                      </p:cBhvr>
                                      <p:to>
                                        <p:strVal val="visible"/>
                                      </p:to>
                                    </p:set>
                                  </p:childTnLst>
                                </p:cTn>
                              </p:par>
                            </p:childTnLst>
                          </p:cTn>
                        </p:par>
                        <p:par>
                          <p:cTn id="74" fill="hold">
                            <p:stCondLst>
                              <p:cond delay="600"/>
                            </p:stCondLst>
                            <p:childTnLst>
                              <p:par>
                                <p:cTn id="75" presetID="1" presetClass="entr" presetSubtype="0" fill="hold" nodeType="afterEffect">
                                  <p:stCondLst>
                                    <p:cond delay="200"/>
                                  </p:stCondLst>
                                  <p:childTnLst>
                                    <p:set>
                                      <p:cBhvr>
                                        <p:cTn id="76" dur="1" fill="hold">
                                          <p:stCondLst>
                                            <p:cond delay="0"/>
                                          </p:stCondLst>
                                        </p:cTn>
                                        <p:tgtEl>
                                          <p:spTgt spid="4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7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7">
                                            <p:bg/>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77">
                                            <p:txEl>
                                              <p:pRg st="2" end="2"/>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5" fill="hold" display="0">
                  <p:stCondLst>
                    <p:cond delay="indefinite"/>
                  </p:stCondLst>
                  <p:endCondLst>
                    <p:cond evt="onStopAudio" delay="0">
                      <p:tgtEl>
                        <p:sldTgt/>
                      </p:tgtEl>
                    </p:cond>
                  </p:endCondLst>
                </p:cTn>
                <p:tgtEl>
                  <p:spTgt spid="3"/>
                </p:tgtEl>
              </p:cMediaNode>
            </p:audio>
          </p:childTnLst>
        </p:cTn>
      </p:par>
    </p:tnLst>
    <p:bldLst>
      <p:bldP spid="67" grpId="0"/>
      <p:bldP spid="6" grpId="0" animBg="1"/>
      <p:bldP spid="141" grpId="0" animBg="1"/>
      <p:bldP spid="151" grpId="0"/>
      <p:bldP spid="152" grpId="0"/>
      <p:bldP spid="153" grpId="0"/>
      <p:bldP spid="154" grpId="0"/>
      <p:bldP spid="155" grpId="0"/>
      <p:bldP spid="160" grpId="0"/>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922375712"/>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5679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16285210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16710005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real programs written for 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spTree>
    <p:extLst>
      <p:ext uri="{BB962C8B-B14F-4D97-AF65-F5344CB8AC3E}">
        <p14:creationId xmlns:p14="http://schemas.microsoft.com/office/powerpoint/2010/main" val="93399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p:txBody>
          <a:bodyPr/>
          <a:lstStyle/>
          <a:p>
            <a:r>
              <a:rPr lang="en-US" dirty="0" err="1" smtClean="0"/>
              <a:t>dRMT</a:t>
            </a:r>
            <a:r>
              <a:rPr lang="en-US" dirty="0" smtClean="0"/>
              <a:t> processor</a:t>
            </a:r>
          </a:p>
          <a:p>
            <a:pPr lvl="1"/>
            <a:r>
              <a:rPr lang="en-US" dirty="0" smtClean="0"/>
              <a:t>Match unit and action unit are similar to an RMT stage.</a:t>
            </a:r>
          </a:p>
          <a:p>
            <a:pPr lvl="1"/>
            <a:r>
              <a:rPr lang="en-US" dirty="0" err="1" smtClean="0"/>
              <a:t>dRMT</a:t>
            </a:r>
            <a:r>
              <a:rPr lang="en-US" dirty="0" smtClean="0"/>
              <a:t> processor executes and stores entire program; an RMT stage only executes and stores a fragment.</a:t>
            </a:r>
          </a:p>
          <a:p>
            <a:pPr lvl="1"/>
            <a:r>
              <a:rPr lang="en-US" dirty="0" smtClean="0"/>
              <a:t>Must optimize a </a:t>
            </a:r>
            <a:r>
              <a:rPr lang="en-US" dirty="0" err="1" smtClean="0"/>
              <a:t>dRMT</a:t>
            </a:r>
            <a:r>
              <a:rPr lang="en-US" dirty="0" smtClean="0"/>
              <a:t> processor to be area competitive with RMT.</a:t>
            </a:r>
          </a:p>
          <a:p>
            <a:r>
              <a:rPr lang="en-US" dirty="0" err="1" smtClean="0"/>
              <a:t>dRMT</a:t>
            </a:r>
            <a:r>
              <a:rPr lang="en-US" dirty="0" smtClean="0"/>
              <a:t> crossbar</a:t>
            </a:r>
          </a:p>
          <a:p>
            <a:pPr lvl="1"/>
            <a:r>
              <a:rPr lang="en-US" dirty="0" smtClean="0"/>
              <a:t>Wiring complexity goes up </a:t>
            </a:r>
            <a:r>
              <a:rPr lang="en-US" dirty="0" err="1" smtClean="0"/>
              <a:t>quadratically</a:t>
            </a:r>
            <a:r>
              <a:rPr lang="en-US" dirty="0"/>
              <a:t>.</a:t>
            </a:r>
            <a:endParaRPr lang="en-US" dirty="0" smtClean="0"/>
          </a:p>
          <a:p>
            <a:pPr lvl="1"/>
            <a:r>
              <a:rPr lang="en-US" dirty="0" smtClean="0"/>
              <a:t>New design, manual place-and-route scales crossbar to 32 processors</a:t>
            </a:r>
          </a:p>
          <a:p>
            <a:pPr lvl="1"/>
            <a:r>
              <a:rPr lang="en-US" dirty="0" smtClean="0"/>
              <a:t>Crossbar is </a:t>
            </a:r>
            <a:r>
              <a:rPr lang="en-US" dirty="0" err="1" smtClean="0"/>
              <a:t>dRMT’s</a:t>
            </a:r>
            <a:r>
              <a:rPr lang="en-US" dirty="0" smtClean="0"/>
              <a:t> limiting factor. Seems hard to scale beyond 32, but it is unlikely we’ll need more.</a:t>
            </a:r>
          </a:p>
          <a:p>
            <a:pPr lvl="1"/>
            <a:endParaRPr lang="en-US" dirty="0" smtClean="0"/>
          </a:p>
          <a:p>
            <a:pPr lvl="1"/>
            <a:endParaRPr lang="en-US" dirty="0" smtClean="0"/>
          </a:p>
        </p:txBody>
      </p:sp>
    </p:spTree>
    <p:extLst>
      <p:ext uri="{BB962C8B-B14F-4D97-AF65-F5344CB8AC3E}">
        <p14:creationId xmlns:p14="http://schemas.microsoft.com/office/powerpoint/2010/main" val="850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chip areas of RMT and </a:t>
            </a:r>
            <a:r>
              <a:rPr lang="en-US" dirty="0" err="1" smtClean="0"/>
              <a:t>dRMT</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4466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Disaggregation </a:t>
            </a:r>
            <a:r>
              <a:rPr lang="en-US" smtClean="0"/>
              <a:t>improves flexibility and </a:t>
            </a:r>
            <a:r>
              <a:rPr lang="en-US" dirty="0" smtClean="0"/>
              <a:t>hardware utilization</a:t>
            </a:r>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3"/>
          <a:stretch>
            <a:fillRect/>
          </a:stretch>
        </p:blipFill>
        <p:spPr>
          <a:xfrm>
            <a:off x="3818779" y="774737"/>
            <a:ext cx="4938305" cy="2488749"/>
          </a:xfrm>
          <a:prstGeom prst="rect">
            <a:avLst/>
          </a:prstGeom>
        </p:spPr>
      </p:pic>
    </p:spTree>
    <p:extLst>
      <p:ext uri="{BB962C8B-B14F-4D97-AF65-F5344CB8AC3E}">
        <p14:creationId xmlns:p14="http://schemas.microsoft.com/office/powerpoint/2010/main" val="6208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xmlns:p14="http://schemas.microsoft.com/office/powerpoint/2010/main">
    <mc:Choice Requires="p14">
      <p:transition spd="slow" p14:dur="2000" advTm="73856"/>
    </mc:Choice>
    <mc:Fallback xmlns="">
      <p:transition spd="slow" advTm="73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30</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xmlns:p14="http://schemas.microsoft.com/office/powerpoint/2010/main">
    <mc:Choice Requires="p14">
      <p:transition p14:dur="0" advTm="14326"/>
    </mc:Choice>
    <mc:Fallback xmlns="">
      <p:transition advTm="14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42</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43</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44</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45</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46</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xmlns:p14="http://schemas.microsoft.com/office/powerpoint/2010/main">
    <mc:Choice Requires="p14">
      <p:transition spd="med" p14:dur="700" advTm="21708">
        <p:fade/>
      </p:transition>
    </mc:Choice>
    <mc:Fallback xmlns="">
      <p:transition spd="med" advTm="217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xmlns:p14="http://schemas.microsoft.com/office/powerpoint/2010/main">
    <mc:Choice Requires="p14">
      <p:transition spd="med" p14:dur="700" advTm="29938">
        <p:fade/>
      </p:transition>
    </mc:Choice>
    <mc:Fallback xmlns="">
      <p:transition spd="med" advTm="299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2"/>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xmlns:p14="http://schemas.microsoft.com/office/powerpoint/2010/main">
    <mc:Choice Requires="p14">
      <p:transition spd="med" p14:dur="700" advTm="8832">
        <p:fade/>
      </p:transition>
    </mc:Choice>
    <mc:Fallback xmlns="">
      <p:transition spd="med" advTm="88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xmlns:p14="http://schemas.microsoft.com/office/powerpoint/2010/main">
    <mc:Choice Requires="p14">
      <p:transition p14:dur="0" advTm="12689"/>
    </mc:Choice>
    <mc:Fallback xmlns="">
      <p:transition advTm="12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9"/>
                                        </p:tgtEl>
                                      </p:cBhvr>
                                    </p:animEffect>
                                    <p:set>
                                      <p:cBhvr>
                                        <p:cTn id="37" dur="1" fill="hold">
                                          <p:stCondLst>
                                            <p:cond delay="499"/>
                                          </p:stCondLst>
                                        </p:cTn>
                                        <p:tgtEl>
                                          <p:spTgt spid="10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par>
                          <p:cTn id="41" fill="hold">
                            <p:stCondLst>
                              <p:cond delay="500"/>
                            </p:stCondLst>
                            <p:childTnLst>
                              <p:par>
                                <p:cTn id="42" presetID="0" presetClass="path" presetSubtype="0" accel="50000" decel="50000" fill="hold" grpId="0" nodeType="afterEffect">
                                  <p:stCondLst>
                                    <p:cond delay="0"/>
                                  </p:stCondLst>
                                  <p:childTnLst>
                                    <p:animMotion origin="layout" path="M 0.00104 0.00069 L 0.59636 0.00069 " pathEditMode="relative" rAng="0" ptsTypes="AA">
                                      <p:cBhvr>
                                        <p:cTn id="4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102" grpId="0" animBg="1"/>
      <p:bldP spid="103" grpId="0" animBg="1"/>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conflates memory allocation with packet processing</a:t>
            </a:r>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815882"/>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unit</a:t>
            </a:r>
            <a:endParaRPr lang="en-US" sz="2400" dirty="0">
              <a:solidFill>
                <a:srgbClr val="0231FF"/>
              </a:solidFill>
            </a:endParaRPr>
          </a:p>
          <a:p>
            <a:pPr marL="342900" indent="-342900">
              <a:buFont typeface="Wingdings" charset="2"/>
              <a:buChar char="Ø"/>
            </a:pPr>
            <a:endParaRPr lang="en-US" sz="2200" dirty="0"/>
          </a:p>
        </p:txBody>
      </p:sp>
      <p:pic>
        <p:nvPicPr>
          <p:cNvPr id="78" name="Sound 7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xmlns:p14="http://schemas.microsoft.com/office/powerpoint/2010/main">
    <mc:Choice Requires="p14">
      <p:transition spd="slow" p14:dur="2000" advTm="84246"/>
    </mc:Choice>
    <mc:Fallback xmlns="">
      <p:transition spd="slow" advTm="84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78"/>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8.4|14.2|5|5.2|2.9|1.3"/>
</p:tagLst>
</file>

<file path=ppt/tags/tag10.xml><?xml version="1.0" encoding="utf-8"?>
<p:tagLst xmlns:a="http://schemas.openxmlformats.org/drawingml/2006/main" xmlns:r="http://schemas.openxmlformats.org/officeDocument/2006/relationships" xmlns:p="http://schemas.openxmlformats.org/presentationml/2006/main">
  <p:tag name="TIMING" val="|9.5|13.6|30.4"/>
</p:tagLst>
</file>

<file path=ppt/tags/tag11.xml><?xml version="1.0" encoding="utf-8"?>
<p:tagLst xmlns:a="http://schemas.openxmlformats.org/drawingml/2006/main" xmlns:r="http://schemas.openxmlformats.org/officeDocument/2006/relationships" xmlns:p="http://schemas.openxmlformats.org/presentationml/2006/main">
  <p:tag name="TIMING" val="|2.1|10|6.5|9.7|7.5|16.4|4.9"/>
</p:tagLst>
</file>

<file path=ppt/tags/tag12.xml><?xml version="1.0" encoding="utf-8"?>
<p:tagLst xmlns:a="http://schemas.openxmlformats.org/drawingml/2006/main" xmlns:r="http://schemas.openxmlformats.org/officeDocument/2006/relationships" xmlns:p="http://schemas.openxmlformats.org/presentationml/2006/main">
  <p:tag name="TIMING" val="|3.9|11.9|9.8"/>
</p:tagLst>
</file>

<file path=ppt/tags/tag13.xml><?xml version="1.0" encoding="utf-8"?>
<p:tagLst xmlns:a="http://schemas.openxmlformats.org/drawingml/2006/main" xmlns:r="http://schemas.openxmlformats.org/officeDocument/2006/relationships" xmlns:p="http://schemas.openxmlformats.org/presentationml/2006/main">
  <p:tag name="TIMING" val="|2.6"/>
</p:tagLst>
</file>

<file path=ppt/tags/tag14.xml><?xml version="1.0" encoding="utf-8"?>
<p:tagLst xmlns:a="http://schemas.openxmlformats.org/drawingml/2006/main" xmlns:r="http://schemas.openxmlformats.org/officeDocument/2006/relationships" xmlns:p="http://schemas.openxmlformats.org/presentationml/2006/main">
  <p:tag name="TIMING" val="|19.6"/>
</p:tagLst>
</file>

<file path=ppt/tags/tag2.xml><?xml version="1.0" encoding="utf-8"?>
<p:tagLst xmlns:a="http://schemas.openxmlformats.org/drawingml/2006/main" xmlns:r="http://schemas.openxmlformats.org/officeDocument/2006/relationships" xmlns:p="http://schemas.openxmlformats.org/presentationml/2006/main">
  <p:tag name="TIMING" val="|2.9|45.5"/>
</p:tagLst>
</file>

<file path=ppt/tags/tag3.xml><?xml version="1.0" encoding="utf-8"?>
<p:tagLst xmlns:a="http://schemas.openxmlformats.org/drawingml/2006/main" xmlns:r="http://schemas.openxmlformats.org/officeDocument/2006/relationships" xmlns:p="http://schemas.openxmlformats.org/presentationml/2006/main">
  <p:tag name="TIMING" val="|5.4"/>
</p:tagLst>
</file>

<file path=ppt/tags/tag4.xml><?xml version="1.0" encoding="utf-8"?>
<p:tagLst xmlns:a="http://schemas.openxmlformats.org/drawingml/2006/main" xmlns:r="http://schemas.openxmlformats.org/officeDocument/2006/relationships" xmlns:p="http://schemas.openxmlformats.org/presentationml/2006/main">
  <p:tag name="TIMING" val="|20.2|3.3"/>
</p:tagLst>
</file>

<file path=ppt/tags/tag5.xml><?xml version="1.0" encoding="utf-8"?>
<p:tagLst xmlns:a="http://schemas.openxmlformats.org/drawingml/2006/main" xmlns:r="http://schemas.openxmlformats.org/officeDocument/2006/relationships" xmlns:p="http://schemas.openxmlformats.org/presentationml/2006/main">
  <p:tag name="TIMING" val="|4.4|1.6|1.2|1.5|0.7"/>
</p:tagLst>
</file>

<file path=ppt/tags/tag6.xml><?xml version="1.0" encoding="utf-8"?>
<p:tagLst xmlns:a="http://schemas.openxmlformats.org/drawingml/2006/main" xmlns:r="http://schemas.openxmlformats.org/officeDocument/2006/relationships" xmlns:p="http://schemas.openxmlformats.org/presentationml/2006/main">
  <p:tag name="TIMING" val="|18.6|13|6.2|8.3|9.6"/>
</p:tagLst>
</file>

<file path=ppt/tags/tag7.xml><?xml version="1.0" encoding="utf-8"?>
<p:tagLst xmlns:a="http://schemas.openxmlformats.org/drawingml/2006/main" xmlns:r="http://schemas.openxmlformats.org/officeDocument/2006/relationships" xmlns:p="http://schemas.openxmlformats.org/presentationml/2006/main">
  <p:tag name="TIMING" val="|6.3|2.9|10"/>
</p:tagLst>
</file>

<file path=ppt/tags/tag8.xml><?xml version="1.0" encoding="utf-8"?>
<p:tagLst xmlns:a="http://schemas.openxmlformats.org/drawingml/2006/main" xmlns:r="http://schemas.openxmlformats.org/officeDocument/2006/relationships" xmlns:p="http://schemas.openxmlformats.org/presentationml/2006/main">
  <p:tag name="TIMING" val="|12.3|20.2|6|7.9|29.2|14.3"/>
</p:tagLst>
</file>

<file path=ppt/tags/tag9.xml><?xml version="1.0" encoding="utf-8"?>
<p:tagLst xmlns:a="http://schemas.openxmlformats.org/drawingml/2006/main" xmlns:r="http://schemas.openxmlformats.org/officeDocument/2006/relationships" xmlns:p="http://schemas.openxmlformats.org/presentationml/2006/main">
  <p:tag name="TIMING" val="|6.2|4.8|4.6|7.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11931</TotalTime>
  <Words>6519</Words>
  <Application>Microsoft Macintosh PowerPoint</Application>
  <PresentationFormat>Widescreen</PresentationFormat>
  <Paragraphs>1332</Paragraphs>
  <Slides>47</Slides>
  <Notes>44</Notes>
  <HiddenSlides>1</HiddenSlides>
  <MMClips>22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Calibri</vt:lpstr>
      <vt:lpstr>Cambria Math</vt:lpstr>
      <vt:lpstr>Seravek</vt:lpstr>
      <vt:lpstr>Wingdings</vt:lpstr>
      <vt:lpstr>Arial</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delays: ILP formulation</vt:lpstr>
      <vt:lpstr>Evaluation: Comparing RMT and dRMT</vt:lpstr>
      <vt:lpstr>Evaluation: Comparing RMT and dRMT</vt:lpstr>
      <vt:lpstr>Evaluation: Comparing RMT and dRMT</vt:lpstr>
      <vt:lpstr>Evaluation: Comparing RMT and dRMT</vt:lpstr>
      <vt:lpstr>dRMT hardware feasibility</vt:lpstr>
      <vt:lpstr>Comparing chip areas of RMT and dRMT</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2711</cp:revision>
  <dcterms:created xsi:type="dcterms:W3CDTF">2017-05-13T13:11:05Z</dcterms:created>
  <dcterms:modified xsi:type="dcterms:W3CDTF">2017-08-21T17:51:24Z</dcterms:modified>
</cp:coreProperties>
</file>